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8" r:id="rId7"/>
    <p:sldId id="259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5B29D4-EFA9-4284-9054-76A8FBBAD269}" v="1" dt="2023-12-21T04:03:10.8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田﨑 大介" userId="744a315e-415f-42a4-91ea-972aa6862fd4" providerId="ADAL" clId="{4E5B29D4-EFA9-4284-9054-76A8FBBAD269}"/>
    <pc:docChg chg="undo custSel modSld">
      <pc:chgData name="田﨑 大介" userId="744a315e-415f-42a4-91ea-972aa6862fd4" providerId="ADAL" clId="{4E5B29D4-EFA9-4284-9054-76A8FBBAD269}" dt="2023-12-21T04:06:21.343" v="766" actId="14100"/>
      <pc:docMkLst>
        <pc:docMk/>
      </pc:docMkLst>
      <pc:sldChg chg="modSp mod">
        <pc:chgData name="田﨑 大介" userId="744a315e-415f-42a4-91ea-972aa6862fd4" providerId="ADAL" clId="{4E5B29D4-EFA9-4284-9054-76A8FBBAD269}" dt="2023-12-21T04:06:21.343" v="766" actId="14100"/>
        <pc:sldMkLst>
          <pc:docMk/>
          <pc:sldMk cId="3849290951" sldId="256"/>
        </pc:sldMkLst>
        <pc:spChg chg="mod">
          <ac:chgData name="田﨑 大介" userId="744a315e-415f-42a4-91ea-972aa6862fd4" providerId="ADAL" clId="{4E5B29D4-EFA9-4284-9054-76A8FBBAD269}" dt="2023-12-21T04:00:33.999" v="705" actId="1076"/>
          <ac:spMkLst>
            <pc:docMk/>
            <pc:sldMk cId="3849290951" sldId="256"/>
            <ac:spMk id="19" creationId="{DBCF208B-4230-12AE-CDF5-B1EADECD3E89}"/>
          </ac:spMkLst>
        </pc:spChg>
        <pc:spChg chg="mod">
          <ac:chgData name="田﨑 大介" userId="744a315e-415f-42a4-91ea-972aa6862fd4" providerId="ADAL" clId="{4E5B29D4-EFA9-4284-9054-76A8FBBAD269}" dt="2023-12-21T04:06:21.343" v="766" actId="14100"/>
          <ac:spMkLst>
            <pc:docMk/>
            <pc:sldMk cId="3849290951" sldId="256"/>
            <ac:spMk id="20" creationId="{D96182AD-6782-5756-0CAA-78352EB28659}"/>
          </ac:spMkLst>
        </pc:spChg>
      </pc:sldChg>
      <pc:sldChg chg="modSp mod">
        <pc:chgData name="田﨑 大介" userId="744a315e-415f-42a4-91ea-972aa6862fd4" providerId="ADAL" clId="{4E5B29D4-EFA9-4284-9054-76A8FBBAD269}" dt="2023-12-21T03:54:07.615" v="595" actId="14100"/>
        <pc:sldMkLst>
          <pc:docMk/>
          <pc:sldMk cId="3155187830" sldId="260"/>
        </pc:sldMkLst>
        <pc:spChg chg="mod">
          <ac:chgData name="田﨑 大介" userId="744a315e-415f-42a4-91ea-972aa6862fd4" providerId="ADAL" clId="{4E5B29D4-EFA9-4284-9054-76A8FBBAD269}" dt="2023-12-21T03:54:07.615" v="595" actId="14100"/>
          <ac:spMkLst>
            <pc:docMk/>
            <pc:sldMk cId="3155187830" sldId="260"/>
            <ac:spMk id="17" creationId="{458AF0FE-513C-62ED-2C62-94BE8C9FFD64}"/>
          </ac:spMkLst>
        </pc:spChg>
        <pc:spChg chg="mod">
          <ac:chgData name="田﨑 大介" userId="744a315e-415f-42a4-91ea-972aa6862fd4" providerId="ADAL" clId="{4E5B29D4-EFA9-4284-9054-76A8FBBAD269}" dt="2023-12-21T03:53:43.763" v="590" actId="20577"/>
          <ac:spMkLst>
            <pc:docMk/>
            <pc:sldMk cId="3155187830" sldId="260"/>
            <ac:spMk id="22" creationId="{A8F17C67-E360-D50D-89C6-49D995BEF35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D7A822-84D9-C770-46AC-30AEB5350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B57911F-AA86-7AFB-4930-6A61CFA60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F1F154-EE70-9DCC-F535-5BB3F9794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8F40-FA6B-4DDA-8E8B-E9356F3CCC72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A5B048-423F-9B85-7BDA-B70DC5045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EEE3C6-FC65-DA48-500C-B25032FB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379D-1F40-42A6-B515-35052F42A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92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D38555-0C6F-DCAA-F1FD-FFE269CF1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9537FF0-0FDA-8212-5CE5-15EA3B22B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2EF95E-DDDF-6637-7DD3-73D25DD3E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8F40-FA6B-4DDA-8E8B-E9356F3CCC72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E23D67-3E3A-2BD6-EAA0-83FC25E95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9A0A3A-6018-C7F1-D525-15F99C72B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379D-1F40-42A6-B515-35052F42A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89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A79268A-6FB5-C152-368D-443B84847D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9E7072C-1F47-1CDB-705D-0BF91EF11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A74393-3EB1-3B96-8BF3-F5EB4D1CB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8F40-FA6B-4DDA-8E8B-E9356F3CCC72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364D2F-2C81-D411-4B1E-EE4A1A071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D14128-BC04-F3B5-0C93-8BD406EB0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379D-1F40-42A6-B515-35052F42A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75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E8E098-3C27-1286-7D23-EA6F69C05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E1C961-448B-041E-80A3-BA9CD496B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D3C915-C0B7-BA0B-CA87-8D2E57E14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8F40-FA6B-4DDA-8E8B-E9356F3CCC72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ABB1B9-C233-2F58-8FEF-A66FB4C2E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3A99F2-78A5-F680-B5DB-FDB1C92C3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379D-1F40-42A6-B515-35052F42A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59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C724DC-5795-A3E4-61C6-5D13251B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A3809A-BEF6-B7F7-DEDC-C029A0B1A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35B010-904F-434C-AB11-0BE61B0DB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8F40-FA6B-4DDA-8E8B-E9356F3CCC72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DE3FC6-5DF4-B6C0-5CFA-89121C769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40D6D7-0D82-C002-C710-DEA3479F5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379D-1F40-42A6-B515-35052F42A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23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C025CF-CF81-60C9-0030-73D53E29C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7044CB-0232-0F56-38E9-4AE1F0278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BAAB0C-4A30-BAAB-FD75-6E0D72C9E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9B8075-BCB8-57F0-DA9C-8226F7FEC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8F40-FA6B-4DDA-8E8B-E9356F3CCC72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CBBBC9-577F-EBE4-7384-567EF21F7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ABB2FF-EF6F-6756-9D3A-76FFA93D0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379D-1F40-42A6-B515-35052F42A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92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806B0B-1B2F-1371-83E9-EC8730D1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77A4D1-8FF7-9EDC-2123-52CA5E328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0546FC-734D-39FC-97DD-28D3EFF45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0A37290-8BB4-811F-90D1-E93F5B489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438C2CD-1566-96A4-B726-551EBC158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2196EBE-9935-6376-1BAE-60C26921E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8F40-FA6B-4DDA-8E8B-E9356F3CCC72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18AF3CA-7300-0067-4ED6-3ABC458C4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51D1FBA-1787-2F7E-F375-421B83C33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379D-1F40-42A6-B515-35052F42A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0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B4A768-1C3B-702F-E70C-57EC2855C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5BD5E6E-7723-53CB-D6CA-AE72F433F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8F40-FA6B-4DDA-8E8B-E9356F3CCC72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FE6E8B8-C7C4-148B-2AD0-B09300335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CD5B085-B036-D2F0-46F8-E68A984D6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379D-1F40-42A6-B515-35052F42A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93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76DDB29-236E-836A-7E2A-FCFFE32AF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8F40-FA6B-4DDA-8E8B-E9356F3CCC72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CC47883-FD83-201B-8664-B1D361F5F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70060A7-785E-3EA8-DFEB-5D1469DA7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379D-1F40-42A6-B515-35052F42A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6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8A12D9-F79F-0687-4263-6F3BBB14B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A71438-0FE6-17E3-AC7C-6ECC83557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706E23B-2A04-F44E-84A7-71CB480ED8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DA2AD1-D134-467B-1352-3F252F978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8F40-FA6B-4DDA-8E8B-E9356F3CCC72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80A7E4-4CF3-CA08-FAF5-D9386A745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AF76904-1F45-BF1E-557B-09E9B752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379D-1F40-42A6-B515-35052F42A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92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2FF99F-E2A6-1A52-2CA9-3B927739E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21CBA1F-B1F4-1F07-E558-43D928B7B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1AC2A7-58B9-4356-5B65-C1A056F1E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421495-DBAB-1338-A73F-11A7743FA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8F40-FA6B-4DDA-8E8B-E9356F3CCC72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4AE581-FD7B-6E4D-E708-89D376379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96C760-EED4-C03C-34EF-025EBC51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379D-1F40-42A6-B515-35052F42A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42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8EA6BAB-4102-F480-0760-135E326E2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57DFC2-5942-F89F-5677-772A458EE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92B6D0-E7BE-95FF-1788-B0C84B855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D8F40-FA6B-4DDA-8E8B-E9356F3CCC72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0F1A6A-2F96-F7ED-1A3E-D69EB3BB8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93B4B9-3532-1D51-A624-F36D9CCF84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0379D-1F40-42A6-B515-35052F42A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94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ouhou1@carbon-recycling-fund.j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58AF0FE-513C-62ED-2C62-94BE8C9FFD64}"/>
              </a:ext>
            </a:extLst>
          </p:cNvPr>
          <p:cNvSpPr txBox="1"/>
          <p:nvPr/>
        </p:nvSpPr>
        <p:spPr>
          <a:xfrm>
            <a:off x="3363478" y="225994"/>
            <a:ext cx="5245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カーボンリサイクル取組事例の掲載について　　　　　　　　　</a:t>
            </a:r>
            <a:endParaRPr lang="en-US" altLang="ja-JP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BCF208B-4230-12AE-CDF5-B1EADECD3E89}"/>
              </a:ext>
            </a:extLst>
          </p:cNvPr>
          <p:cNvSpPr txBox="1"/>
          <p:nvPr/>
        </p:nvSpPr>
        <p:spPr>
          <a:xfrm>
            <a:off x="413287" y="628596"/>
            <a:ext cx="72873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dirty="0"/>
              <a:t>CRF</a:t>
            </a:r>
            <a:r>
              <a:rPr kumimoji="1" lang="ja-JP" altLang="en-US" dirty="0"/>
              <a:t>ホームページでは、会員の取組事例を随時掲載しております。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96182AD-6782-5756-0CAA-78352EB28659}"/>
              </a:ext>
            </a:extLst>
          </p:cNvPr>
          <p:cNvSpPr txBox="1"/>
          <p:nvPr/>
        </p:nvSpPr>
        <p:spPr>
          <a:xfrm>
            <a:off x="413288" y="948690"/>
            <a:ext cx="114646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dirty="0"/>
              <a:t>募集内容</a:t>
            </a:r>
            <a:endParaRPr kumimoji="1" lang="en-US" altLang="ja-JP" dirty="0"/>
          </a:p>
          <a:p>
            <a:r>
              <a:rPr kumimoji="1" lang="ja-JP" altLang="en-US" dirty="0"/>
              <a:t>　カーボンリサイクル（カーボンニュートラルも含む）に関する技術紹介</a:t>
            </a:r>
            <a:r>
              <a:rPr kumimoji="1" lang="en-US" altLang="ja-JP" dirty="0"/>
              <a:t>/</a:t>
            </a:r>
            <a:r>
              <a:rPr kumimoji="1" lang="ja-JP" altLang="en-US" dirty="0"/>
              <a:t>サービス紹介等の事例</a:t>
            </a:r>
            <a:endParaRPr kumimoji="1" lang="en-US" altLang="ja-JP" dirty="0"/>
          </a:p>
          <a:p>
            <a:endParaRPr kumimoji="1" lang="en-US" altLang="ja-JP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dirty="0"/>
              <a:t>事例掲載</a:t>
            </a:r>
            <a:r>
              <a:rPr kumimoji="1" lang="ja-JP" altLang="en-US" dirty="0"/>
              <a:t>方法</a:t>
            </a:r>
            <a:endParaRPr kumimoji="1" lang="en-US" altLang="ja-JP" dirty="0"/>
          </a:p>
          <a:p>
            <a:r>
              <a:rPr lang="ja-JP" altLang="en-US" dirty="0"/>
              <a:t>（新規）</a:t>
            </a:r>
            <a:endParaRPr kumimoji="1" lang="en-US" altLang="ja-JP" dirty="0"/>
          </a:p>
          <a:p>
            <a:r>
              <a:rPr kumimoji="1" lang="ja-JP" altLang="en-US" dirty="0"/>
              <a:t>　次ページ以降の様式に必要事項を記入（図は別途添付）し、以下アドレスまでメールにて連絡</a:t>
            </a:r>
            <a:endParaRPr kumimoji="1" lang="en-US" altLang="ja-JP" dirty="0"/>
          </a:p>
          <a:p>
            <a:r>
              <a:rPr lang="ja-JP" altLang="en-US" dirty="0"/>
              <a:t>（更新）</a:t>
            </a:r>
            <a:endParaRPr kumimoji="1" lang="en-US" altLang="ja-JP" dirty="0"/>
          </a:p>
          <a:p>
            <a:r>
              <a:rPr lang="ja-JP" altLang="en-US" dirty="0"/>
              <a:t>　次ページ以降の様式を任意で利用し、更新個所を明確に記載した上で以下アドレスまでメールにて連絡</a:t>
            </a:r>
            <a:endParaRPr lang="en-US" altLang="ja-JP" dirty="0"/>
          </a:p>
          <a:p>
            <a:endParaRPr kumimoji="1" lang="en-US" altLang="ja-JP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dirty="0"/>
              <a:t>留意事項</a:t>
            </a:r>
            <a:endParaRPr lang="en-US" altLang="ja-JP" dirty="0"/>
          </a:p>
          <a:p>
            <a:r>
              <a:rPr kumimoji="1" lang="ja-JP" altLang="en-US" dirty="0"/>
              <a:t>　・事例は技術</a:t>
            </a:r>
            <a:r>
              <a:rPr kumimoji="1" lang="en-US" altLang="ja-JP" dirty="0"/>
              <a:t>/</a:t>
            </a:r>
            <a:r>
              <a:rPr kumimoji="1" lang="ja-JP" altLang="en-US" dirty="0"/>
              <a:t>サービス毎に</a:t>
            </a:r>
            <a:r>
              <a:rPr kumimoji="1" lang="en-US" altLang="ja-JP" dirty="0"/>
              <a:t>1</a:t>
            </a:r>
            <a:r>
              <a:rPr kumimoji="1" lang="ja-JP" altLang="en-US" dirty="0"/>
              <a:t>件とし、</a:t>
            </a:r>
            <a:r>
              <a:rPr kumimoji="1" lang="en-US" altLang="ja-JP" dirty="0"/>
              <a:t>1</a:t>
            </a:r>
            <a:r>
              <a:rPr kumimoji="1" lang="ja-JP" altLang="en-US" dirty="0"/>
              <a:t>社から複数件の事例を応募することも可能です。</a:t>
            </a:r>
            <a:endParaRPr kumimoji="1" lang="en-US" altLang="ja-JP" dirty="0"/>
          </a:p>
          <a:p>
            <a:pPr marL="358775" indent="-358775"/>
            <a:r>
              <a:rPr lang="ja-JP" altLang="en-US" dirty="0"/>
              <a:t>　</a:t>
            </a:r>
            <a:r>
              <a:rPr kumimoji="1" lang="ja-JP" altLang="en-US" dirty="0"/>
              <a:t>・事例は全ての</a:t>
            </a:r>
            <a:r>
              <a:rPr kumimoji="1" lang="en-US" altLang="ja-JP" dirty="0"/>
              <a:t>CRF</a:t>
            </a:r>
            <a:r>
              <a:rPr kumimoji="1" lang="ja-JP" altLang="en-US" dirty="0"/>
              <a:t>会員区分の方から応募可能です。なお、</a:t>
            </a:r>
            <a:r>
              <a:rPr kumimoji="1" lang="en-US" altLang="ja-JP" dirty="0"/>
              <a:t>CRF</a:t>
            </a:r>
            <a:r>
              <a:rPr kumimoji="1" lang="ja-JP" altLang="en-US" dirty="0"/>
              <a:t>会員外は応募不可となりますが、</a:t>
            </a:r>
            <a:r>
              <a:rPr kumimoji="1" lang="en-US" altLang="ja-JP" dirty="0"/>
              <a:t>CRF</a:t>
            </a:r>
            <a:r>
              <a:rPr kumimoji="1" lang="ja-JP" altLang="en-US" dirty="0"/>
              <a:t>会員との共同実施事例は応募可能です。</a:t>
            </a:r>
            <a:endParaRPr kumimoji="1" lang="en-US" altLang="ja-JP" dirty="0"/>
          </a:p>
          <a:p>
            <a:pPr marL="358775" indent="-358775"/>
            <a:endParaRPr lang="en-US" altLang="ja-JP" dirty="0"/>
          </a:p>
          <a:p>
            <a:pPr marL="358775" indent="-358775">
              <a:buFont typeface="Wingdings" panose="05000000000000000000" pitchFamily="2" charset="2"/>
              <a:buChar char="ü"/>
            </a:pPr>
            <a:r>
              <a:rPr kumimoji="1" lang="ja-JP" altLang="en-US" dirty="0"/>
              <a:t>事例掲載フロー</a:t>
            </a:r>
          </a:p>
          <a:p>
            <a:pPr marL="627063" indent="-627063"/>
            <a:r>
              <a:rPr lang="ja-JP" altLang="en-US" dirty="0"/>
              <a:t>　　①様式及び必要資料を所定連絡先にメール　②</a:t>
            </a:r>
            <a:r>
              <a:rPr lang="en-US" altLang="ja-JP" dirty="0"/>
              <a:t>CRF</a:t>
            </a:r>
            <a:r>
              <a:rPr lang="ja-JP" altLang="en-US" dirty="0"/>
              <a:t>事務局より受領連絡及び調整　③調整後、</a:t>
            </a:r>
            <a:r>
              <a:rPr lang="en-US" altLang="ja-JP" dirty="0"/>
              <a:t>CRF</a:t>
            </a:r>
            <a:r>
              <a:rPr lang="ja-JP" altLang="en-US" dirty="0"/>
              <a:t>事務局にてホームページに掲載</a:t>
            </a:r>
            <a:endParaRPr lang="en-US" altLang="ja-JP" dirty="0"/>
          </a:p>
          <a:p>
            <a:pPr marL="627063" indent="-627063"/>
            <a:r>
              <a:rPr lang="ja-JP" altLang="en-US" dirty="0"/>
              <a:t>　　（①～③まで約</a:t>
            </a:r>
            <a:r>
              <a:rPr lang="en-US" altLang="ja-JP" dirty="0"/>
              <a:t>2</a:t>
            </a:r>
            <a:r>
              <a:rPr lang="ja-JP" altLang="en-US" dirty="0"/>
              <a:t>週間以内を予定していますが、時期によっては予定より時間を要する場合があります）</a:t>
            </a:r>
            <a:endParaRPr kumimoji="1" lang="en-US" altLang="ja-JP" dirty="0"/>
          </a:p>
          <a:p>
            <a:endParaRPr kumimoji="1" lang="en-US" altLang="ja-JP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dirty="0"/>
              <a:t>連絡先メールアドレス（ご質問などもこちらにお願いします）</a:t>
            </a:r>
            <a:endParaRPr kumimoji="1" lang="en-US" altLang="ja-JP" dirty="0"/>
          </a:p>
          <a:p>
            <a:pPr marL="358775" indent="-358775"/>
            <a:r>
              <a:rPr lang="en-US" altLang="ja-JP" sz="1800" u="sng" dirty="0">
                <a:solidFill>
                  <a:srgbClr val="0563C1"/>
                </a:solidFill>
                <a:effectLst/>
                <a:latin typeface="Meiryo UI" panose="020B0604030504040204" pitchFamily="50" charset="-128"/>
                <a:cs typeface="Times New Roman" panose="02020603050405020304" pitchFamily="18" charset="0"/>
                <a:hlinkClick r:id="rId2"/>
              </a:rPr>
              <a:t>kouhou1@carbon-recycling-fund.jp</a:t>
            </a:r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02286FF-6375-D4DB-274D-748CB2A35054}"/>
              </a:ext>
            </a:extLst>
          </p:cNvPr>
          <p:cNvSpPr txBox="1"/>
          <p:nvPr/>
        </p:nvSpPr>
        <p:spPr>
          <a:xfrm>
            <a:off x="9798424" y="106938"/>
            <a:ext cx="20795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/>
              <a:t>2023</a:t>
            </a:r>
            <a:r>
              <a:rPr lang="ja-JP" altLang="en-US" b="1" dirty="0"/>
              <a:t>年</a:t>
            </a:r>
            <a:r>
              <a:rPr lang="en-US" altLang="ja-JP" b="1" dirty="0"/>
              <a:t>12</a:t>
            </a:r>
            <a:r>
              <a:rPr lang="ja-JP" altLang="en-US" b="1" dirty="0"/>
              <a:t>月</a:t>
            </a:r>
            <a:r>
              <a:rPr lang="en-US" altLang="ja-JP" b="1" dirty="0"/>
              <a:t>21</a:t>
            </a:r>
            <a:r>
              <a:rPr lang="ja-JP" altLang="en-US" b="1" dirty="0"/>
              <a:t>日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929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F0D150B-A236-126F-B26F-BC9B469ED065}"/>
              </a:ext>
            </a:extLst>
          </p:cNvPr>
          <p:cNvSpPr txBox="1"/>
          <p:nvPr/>
        </p:nvSpPr>
        <p:spPr>
          <a:xfrm>
            <a:off x="752400" y="1968070"/>
            <a:ext cx="4232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１．表題（</a:t>
            </a:r>
            <a:r>
              <a:rPr kumimoji="1" lang="en-US" altLang="ja-JP" dirty="0"/>
              <a:t>20</a:t>
            </a:r>
            <a:r>
              <a:rPr kumimoji="1" lang="ja-JP" altLang="en-US" dirty="0"/>
              <a:t>文字程度で記載下さい）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E42431B-1619-7EEA-5669-1E9FB58B8223}"/>
              </a:ext>
            </a:extLst>
          </p:cNvPr>
          <p:cNvSpPr txBox="1"/>
          <p:nvPr/>
        </p:nvSpPr>
        <p:spPr>
          <a:xfrm>
            <a:off x="1297913" y="2444327"/>
            <a:ext cx="903078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B22D34-8370-53AE-70D1-9A0877C68CEC}"/>
              </a:ext>
            </a:extLst>
          </p:cNvPr>
          <p:cNvSpPr txBox="1"/>
          <p:nvPr/>
        </p:nvSpPr>
        <p:spPr>
          <a:xfrm>
            <a:off x="752400" y="2952728"/>
            <a:ext cx="4232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</a:t>
            </a:r>
            <a:r>
              <a:rPr lang="ja-JP" altLang="en-US" dirty="0"/>
              <a:t>．会員名：</a:t>
            </a:r>
            <a:r>
              <a:rPr kumimoji="1" lang="ja-JP" altLang="en-US" dirty="0"/>
              <a:t>（</a:t>
            </a:r>
            <a:r>
              <a:rPr lang="ja-JP" altLang="en-US" dirty="0"/>
              <a:t>会社名等を記載下さい</a:t>
            </a:r>
            <a:r>
              <a:rPr kumimoji="1" lang="ja-JP" altLang="en-US" dirty="0"/>
              <a:t>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2BFDBB-7FA0-32DF-A52A-154508412E72}"/>
              </a:ext>
            </a:extLst>
          </p:cNvPr>
          <p:cNvSpPr txBox="1"/>
          <p:nvPr/>
        </p:nvSpPr>
        <p:spPr>
          <a:xfrm>
            <a:off x="1297913" y="3366916"/>
            <a:ext cx="903078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〇〇株式会社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CABB07-CD72-1F8C-B9DC-D70B723EEC42}"/>
              </a:ext>
            </a:extLst>
          </p:cNvPr>
          <p:cNvSpPr txBox="1"/>
          <p:nvPr/>
        </p:nvSpPr>
        <p:spPr>
          <a:xfrm>
            <a:off x="752399" y="3949973"/>
            <a:ext cx="7477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3</a:t>
            </a:r>
            <a:r>
              <a:rPr lang="ja-JP" altLang="en-US" dirty="0"/>
              <a:t>．業種を以下から選択して下さい。（複数回答可：連携事業等）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94ED40E-7001-A24A-C589-1A7C0A2AC24A}"/>
              </a:ext>
            </a:extLst>
          </p:cNvPr>
          <p:cNvSpPr txBox="1"/>
          <p:nvPr/>
        </p:nvSpPr>
        <p:spPr>
          <a:xfrm>
            <a:off x="1173180" y="4299431"/>
            <a:ext cx="96263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□化学</a:t>
            </a:r>
            <a:r>
              <a:rPr lang="ja-JP" altLang="en-US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□鉄・非鉄・セメント</a:t>
            </a:r>
            <a:r>
              <a:rPr lang="ja-JP" altLang="en-US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□電気・電子・機械・輸送機器</a:t>
            </a:r>
            <a:r>
              <a:rPr lang="ja-JP" altLang="en-US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□製造業（その他）</a:t>
            </a:r>
            <a:endParaRPr lang="en-US" altLang="ja-JP" sz="16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□電力・エネルギー</a:t>
            </a:r>
            <a:r>
              <a:rPr lang="ja-JP" altLang="en-US" sz="16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□</a:t>
            </a:r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重工業・エンジニアリング</a:t>
            </a:r>
            <a:r>
              <a:rPr lang="ja-JP" altLang="en-US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□商社・金融・保険</a:t>
            </a:r>
            <a:r>
              <a:rPr lang="ja-JP" altLang="en-US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□サービス</a:t>
            </a:r>
            <a:endParaRPr lang="en-US" altLang="ja-JP" sz="16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□土木・建設・不動産</a:t>
            </a:r>
            <a:r>
              <a:rPr lang="ja-JP" altLang="en-US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6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□学術・研究機関</a:t>
            </a:r>
            <a:r>
              <a:rPr lang="ja-JP" altLang="en-US" sz="16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6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□自治体</a:t>
            </a:r>
            <a:r>
              <a:rPr lang="ja-JP" altLang="en-US" sz="16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6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□その他</a:t>
            </a:r>
            <a:endParaRPr lang="ja-JP" altLang="en-US" sz="16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368568D-4F5F-016D-02C3-9B86760B9C9C}"/>
              </a:ext>
            </a:extLst>
          </p:cNvPr>
          <p:cNvSpPr txBox="1"/>
          <p:nvPr/>
        </p:nvSpPr>
        <p:spPr>
          <a:xfrm>
            <a:off x="732046" y="5279887"/>
            <a:ext cx="5899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4</a:t>
            </a:r>
            <a:r>
              <a:rPr lang="ja-JP" altLang="en-US" dirty="0"/>
              <a:t>．分野を以下から選択して下さい。（複数回答可）</a:t>
            </a:r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E98C2F1-6433-1765-1FEB-78D0B6C6381A}"/>
              </a:ext>
            </a:extLst>
          </p:cNvPr>
          <p:cNvSpPr txBox="1"/>
          <p:nvPr/>
        </p:nvSpPr>
        <p:spPr>
          <a:xfrm>
            <a:off x="1173179" y="5665200"/>
            <a:ext cx="101557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ja-JP" altLang="en-US" sz="16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CO2</a:t>
            </a:r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分離・回収・貯留</a:t>
            </a:r>
            <a:r>
              <a:rPr lang="ja-JP" altLang="en-US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□化学品</a:t>
            </a:r>
            <a:r>
              <a:rPr lang="ja-JP" altLang="en-US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□</a:t>
            </a:r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燃料</a:t>
            </a:r>
            <a:r>
              <a:rPr lang="ja-JP" altLang="en-US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□鉱物化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□ネガティブエミッション</a:t>
            </a:r>
            <a:r>
              <a:rPr lang="en-US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(</a:t>
            </a:r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植林・ブルーカーボン・</a:t>
            </a:r>
            <a:r>
              <a:rPr lang="en-US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BECCS</a:t>
            </a:r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en-US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DACSS</a:t>
            </a:r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、バイオ炭・風化促進等</a:t>
            </a:r>
            <a:r>
              <a:rPr lang="en-US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□制度・仕組</a:t>
            </a:r>
            <a:r>
              <a:rPr lang="ja-JP" altLang="en-US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□金融・投融資</a:t>
            </a:r>
            <a:r>
              <a:rPr lang="ja-JP" altLang="en-US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□サービス</a:t>
            </a:r>
            <a:r>
              <a:rPr lang="ja-JP" altLang="en-US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□その他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58AF0FE-513C-62ED-2C62-94BE8C9FFD64}"/>
              </a:ext>
            </a:extLst>
          </p:cNvPr>
          <p:cNvSpPr txBox="1"/>
          <p:nvPr/>
        </p:nvSpPr>
        <p:spPr>
          <a:xfrm>
            <a:off x="3363478" y="225994"/>
            <a:ext cx="5699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カーボンリサイクル取組事例　応募様式　</a:t>
            </a:r>
            <a:r>
              <a:rPr lang="en-US" altLang="ja-JP" b="1" dirty="0"/>
              <a:t>ver.1.1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BCF208B-4230-12AE-CDF5-B1EADECD3E89}"/>
              </a:ext>
            </a:extLst>
          </p:cNvPr>
          <p:cNvSpPr txBox="1"/>
          <p:nvPr/>
        </p:nvSpPr>
        <p:spPr>
          <a:xfrm>
            <a:off x="401856" y="613732"/>
            <a:ext cx="6097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dirty="0"/>
              <a:t>以下すべての設問への回答記入をお願いします。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96182AD-6782-5756-0CAA-78352EB28659}"/>
              </a:ext>
            </a:extLst>
          </p:cNvPr>
          <p:cNvSpPr txBox="1"/>
          <p:nvPr/>
        </p:nvSpPr>
        <p:spPr>
          <a:xfrm>
            <a:off x="752399" y="1116288"/>
            <a:ext cx="766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0</a:t>
            </a:r>
            <a:r>
              <a:rPr kumimoji="1" lang="ja-JP" altLang="en-US" dirty="0"/>
              <a:t>．応募内容の</a:t>
            </a:r>
            <a:r>
              <a:rPr lang="ja-JP" altLang="en-US" dirty="0"/>
              <a:t>利用範囲について、利用可能なものを全て選択ください</a:t>
            </a:r>
            <a:endParaRPr kumimoji="1" lang="en-US" altLang="ja-JP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8F17C67-E360-D50D-89C6-49D995BEF35F}"/>
              </a:ext>
            </a:extLst>
          </p:cNvPr>
          <p:cNvSpPr txBox="1"/>
          <p:nvPr/>
        </p:nvSpPr>
        <p:spPr>
          <a:xfrm>
            <a:off x="1020278" y="1501813"/>
            <a:ext cx="103086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ja-JP" altLang="en-US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■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CRF</a:t>
            </a:r>
            <a:r>
              <a:rPr lang="ja-JP" altLang="en-US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ホームページへの掲載　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□</a:t>
            </a:r>
            <a:r>
              <a:rPr lang="en-US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CRF</a:t>
            </a:r>
            <a:r>
              <a:rPr lang="ja-JP" altLang="en-US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活動での利用（条件：</a:t>
            </a:r>
            <a:r>
              <a:rPr lang="ja-JP" altLang="en-US" sz="1800" kern="100" dirty="0">
                <a:solidFill>
                  <a:schemeClr val="bg2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条件がある場合のみ記載</a:t>
            </a:r>
            <a:r>
              <a:rPr lang="ja-JP" altLang="en-US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　</a:t>
            </a:r>
            <a:endParaRPr lang="en-US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18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3635960-4D1B-AE70-9E88-B8600E18BAFB}"/>
              </a:ext>
            </a:extLst>
          </p:cNvPr>
          <p:cNvSpPr txBox="1"/>
          <p:nvPr/>
        </p:nvSpPr>
        <p:spPr>
          <a:xfrm>
            <a:off x="640741" y="337565"/>
            <a:ext cx="5899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5</a:t>
            </a:r>
            <a:r>
              <a:rPr lang="ja-JP" altLang="en-US" dirty="0"/>
              <a:t>．概要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F62261C-E599-0070-2AC0-894CC49BAB73}"/>
              </a:ext>
            </a:extLst>
          </p:cNvPr>
          <p:cNvSpPr txBox="1"/>
          <p:nvPr/>
        </p:nvSpPr>
        <p:spPr>
          <a:xfrm>
            <a:off x="1047656" y="830809"/>
            <a:ext cx="10464159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本文：最大</a:t>
            </a:r>
            <a:r>
              <a:rPr kumimoji="1" lang="en-US" altLang="ja-JP" sz="1400" dirty="0"/>
              <a:t>500</a:t>
            </a:r>
            <a:r>
              <a:rPr kumimoji="1" lang="ja-JP" altLang="en-US" sz="1400" dirty="0"/>
              <a:t>字程度</a:t>
            </a:r>
            <a:endParaRPr kumimoji="1" lang="en-US" altLang="ja-JP" sz="1400" dirty="0"/>
          </a:p>
          <a:p>
            <a:endParaRPr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9DAB95B-A9C0-FC64-AC31-E7C7AAF7F369}"/>
              </a:ext>
            </a:extLst>
          </p:cNvPr>
          <p:cNvSpPr/>
          <p:nvPr/>
        </p:nvSpPr>
        <p:spPr>
          <a:xfrm>
            <a:off x="1655544" y="2272078"/>
            <a:ext cx="2839453" cy="1799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図表</a:t>
            </a:r>
            <a:r>
              <a:rPr kumimoji="1" lang="en-US" altLang="ja-JP" sz="1600" dirty="0"/>
              <a:t>1</a:t>
            </a:r>
          </a:p>
          <a:p>
            <a:pPr algn="ctr"/>
            <a:r>
              <a:rPr lang="en-US" altLang="ja-JP" sz="1600" dirty="0"/>
              <a:t>※</a:t>
            </a:r>
            <a:r>
              <a:rPr lang="ja-JP" altLang="en-US" sz="1600" dirty="0"/>
              <a:t>別途</a:t>
            </a:r>
            <a:r>
              <a:rPr lang="en-US" altLang="ja-JP" sz="1600" dirty="0"/>
              <a:t>JPEG</a:t>
            </a:r>
            <a:r>
              <a:rPr lang="ja-JP" altLang="en-US" sz="1600" dirty="0"/>
              <a:t>等を提供</a:t>
            </a:r>
            <a:endParaRPr lang="en-US" altLang="ja-JP" sz="1600" dirty="0"/>
          </a:p>
          <a:p>
            <a:pPr algn="ctr"/>
            <a:r>
              <a:rPr lang="ja-JP" altLang="en-US" sz="1600" dirty="0"/>
              <a:t>下さい</a:t>
            </a:r>
            <a:endParaRPr kumimoji="1" lang="ja-JP" altLang="en-US" sz="16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56FCEF-C365-5BA7-FE26-6970D37BA90E}"/>
              </a:ext>
            </a:extLst>
          </p:cNvPr>
          <p:cNvSpPr txBox="1"/>
          <p:nvPr/>
        </p:nvSpPr>
        <p:spPr>
          <a:xfrm>
            <a:off x="1500790" y="4198523"/>
            <a:ext cx="30719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図表のタイトル：出典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BE068D5-7C82-8998-EE0A-BF23A94B80D4}"/>
              </a:ext>
            </a:extLst>
          </p:cNvPr>
          <p:cNvSpPr/>
          <p:nvPr/>
        </p:nvSpPr>
        <p:spPr>
          <a:xfrm>
            <a:off x="6095999" y="2272077"/>
            <a:ext cx="2839453" cy="1799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図表</a:t>
            </a:r>
            <a:r>
              <a:rPr kumimoji="1" lang="en-US" altLang="ja-JP" sz="1600" dirty="0"/>
              <a:t>2</a:t>
            </a:r>
          </a:p>
          <a:p>
            <a:pPr algn="ctr"/>
            <a:r>
              <a:rPr lang="en-US" altLang="ja-JP" sz="1600" dirty="0"/>
              <a:t>※</a:t>
            </a:r>
            <a:r>
              <a:rPr lang="ja-JP" altLang="en-US" sz="1600" dirty="0"/>
              <a:t>別途</a:t>
            </a:r>
            <a:r>
              <a:rPr lang="en-US" altLang="ja-JP" sz="1600" dirty="0"/>
              <a:t>JPEG</a:t>
            </a:r>
            <a:r>
              <a:rPr lang="ja-JP" altLang="en-US" sz="1600" dirty="0"/>
              <a:t>等を提供</a:t>
            </a:r>
            <a:endParaRPr lang="en-US" altLang="ja-JP" sz="1600" dirty="0"/>
          </a:p>
          <a:p>
            <a:pPr algn="ctr"/>
            <a:r>
              <a:rPr lang="ja-JP" altLang="en-US" sz="1600" dirty="0"/>
              <a:t>下さい</a:t>
            </a:r>
            <a:endParaRPr kumimoji="1" lang="ja-JP" altLang="en-US" sz="16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7F609A-EED8-8241-56E5-4CBF12792A31}"/>
              </a:ext>
            </a:extLst>
          </p:cNvPr>
          <p:cNvSpPr txBox="1"/>
          <p:nvPr/>
        </p:nvSpPr>
        <p:spPr>
          <a:xfrm>
            <a:off x="5979746" y="4198523"/>
            <a:ext cx="30719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図表のタイトル：出典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E344EC0-8C7D-FB70-FBD1-C484C03BD049}"/>
              </a:ext>
            </a:extLst>
          </p:cNvPr>
          <p:cNvSpPr txBox="1"/>
          <p:nvPr/>
        </p:nvSpPr>
        <p:spPr>
          <a:xfrm>
            <a:off x="994716" y="4769728"/>
            <a:ext cx="10464159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本文続き</a:t>
            </a:r>
            <a:endParaRPr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1CBBCBA-C380-ED40-B7A7-92EC30C7EB90}"/>
              </a:ext>
            </a:extLst>
          </p:cNvPr>
          <p:cNvSpPr txBox="1"/>
          <p:nvPr/>
        </p:nvSpPr>
        <p:spPr>
          <a:xfrm>
            <a:off x="994715" y="5909303"/>
            <a:ext cx="10464159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参照</a:t>
            </a:r>
            <a:r>
              <a:rPr kumimoji="1" lang="en-US" altLang="ja-JP" sz="1400" dirty="0"/>
              <a:t>URL</a:t>
            </a:r>
            <a:r>
              <a:rPr kumimoji="1" lang="ja-JP" altLang="en-US" sz="1400" dirty="0"/>
              <a:t>等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274499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3635960-4D1B-AE70-9E88-B8600E18BAFB}"/>
              </a:ext>
            </a:extLst>
          </p:cNvPr>
          <p:cNvSpPr txBox="1"/>
          <p:nvPr/>
        </p:nvSpPr>
        <p:spPr>
          <a:xfrm>
            <a:off x="640741" y="337565"/>
            <a:ext cx="7713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5</a:t>
            </a:r>
            <a:r>
              <a:rPr lang="ja-JP" altLang="en-US" dirty="0"/>
              <a:t>．概要（つづき）</a:t>
            </a:r>
            <a:r>
              <a:rPr lang="en-US" altLang="ja-JP" dirty="0"/>
              <a:t>1</a:t>
            </a:r>
            <a:r>
              <a:rPr lang="ja-JP" altLang="en-US" dirty="0"/>
              <a:t>ページに収まらない場合はこちらもご利用下さい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F62261C-E599-0070-2AC0-894CC49BAB73}"/>
              </a:ext>
            </a:extLst>
          </p:cNvPr>
          <p:cNvSpPr txBox="1"/>
          <p:nvPr/>
        </p:nvSpPr>
        <p:spPr>
          <a:xfrm>
            <a:off x="1047656" y="830809"/>
            <a:ext cx="10194651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本文：最大</a:t>
            </a:r>
            <a:r>
              <a:rPr kumimoji="1" lang="en-US" altLang="ja-JP" sz="1400" dirty="0"/>
              <a:t>500</a:t>
            </a:r>
            <a:r>
              <a:rPr kumimoji="1" lang="ja-JP" altLang="en-US" sz="1400" dirty="0"/>
              <a:t>字程度</a:t>
            </a:r>
            <a:endParaRPr kumimoji="1" lang="en-US" altLang="ja-JP" sz="1400" dirty="0"/>
          </a:p>
          <a:p>
            <a:endParaRPr lang="en-US" altLang="ja-JP" sz="1400" dirty="0"/>
          </a:p>
          <a:p>
            <a:endParaRPr kumimoji="1" lang="en-US" altLang="ja-JP" sz="1400" dirty="0"/>
          </a:p>
          <a:p>
            <a:endParaRPr lang="en-US" altLang="ja-JP" sz="1400" dirty="0"/>
          </a:p>
          <a:p>
            <a:endParaRPr kumimoji="1" lang="en-US" altLang="ja-JP" sz="1400" dirty="0"/>
          </a:p>
          <a:p>
            <a:endParaRPr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BFFA84F-1832-0A05-6E25-F8AF2C1D87A4}"/>
              </a:ext>
            </a:extLst>
          </p:cNvPr>
          <p:cNvSpPr/>
          <p:nvPr/>
        </p:nvSpPr>
        <p:spPr>
          <a:xfrm>
            <a:off x="1658281" y="3205728"/>
            <a:ext cx="2839453" cy="1799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図表</a:t>
            </a:r>
            <a:r>
              <a:rPr lang="en-US" altLang="ja-JP" sz="1600" dirty="0"/>
              <a:t>…</a:t>
            </a:r>
            <a:endParaRPr kumimoji="1" lang="en-US" altLang="ja-JP" sz="1600" dirty="0"/>
          </a:p>
          <a:p>
            <a:pPr algn="ctr"/>
            <a:r>
              <a:rPr lang="en-US" altLang="ja-JP" sz="1600" dirty="0"/>
              <a:t>※</a:t>
            </a:r>
            <a:r>
              <a:rPr lang="ja-JP" altLang="en-US" sz="1600" dirty="0"/>
              <a:t>別途</a:t>
            </a:r>
            <a:r>
              <a:rPr lang="en-US" altLang="ja-JP" sz="1600" dirty="0"/>
              <a:t>JPEG</a:t>
            </a:r>
            <a:r>
              <a:rPr lang="ja-JP" altLang="en-US" sz="1600" dirty="0"/>
              <a:t>等を提供</a:t>
            </a:r>
            <a:endParaRPr lang="en-US" altLang="ja-JP" sz="1600" dirty="0"/>
          </a:p>
          <a:p>
            <a:pPr algn="ctr"/>
            <a:r>
              <a:rPr lang="ja-JP" altLang="en-US" sz="1600" dirty="0"/>
              <a:t>下さい</a:t>
            </a:r>
            <a:endParaRPr kumimoji="1" lang="ja-JP" altLang="en-US" sz="16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BC1C82C-FA8A-0CCC-B75A-50779D8AE5B3}"/>
              </a:ext>
            </a:extLst>
          </p:cNvPr>
          <p:cNvSpPr txBox="1"/>
          <p:nvPr/>
        </p:nvSpPr>
        <p:spPr>
          <a:xfrm>
            <a:off x="1542028" y="5103298"/>
            <a:ext cx="307195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図表のタイトル：出典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1AF4A18-2067-CC41-4223-C4CA2D5F3DAA}"/>
              </a:ext>
            </a:extLst>
          </p:cNvPr>
          <p:cNvSpPr txBox="1"/>
          <p:nvPr/>
        </p:nvSpPr>
        <p:spPr>
          <a:xfrm>
            <a:off x="640740" y="5657859"/>
            <a:ext cx="9605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6</a:t>
            </a:r>
            <a:r>
              <a:rPr lang="ja-JP" altLang="en-US" dirty="0"/>
              <a:t>．掲載・使用時の注意点がありましたらご記入ください</a:t>
            </a:r>
            <a:r>
              <a:rPr lang="ja-JP" altLang="en-US"/>
              <a:t>。＜任意：非掲載</a:t>
            </a:r>
            <a:r>
              <a:rPr lang="ja-JP" altLang="en-US" dirty="0"/>
              <a:t>事項＞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97EE27-D353-2B57-8523-1D094416D987}"/>
              </a:ext>
            </a:extLst>
          </p:cNvPr>
          <p:cNvSpPr txBox="1"/>
          <p:nvPr/>
        </p:nvSpPr>
        <p:spPr>
          <a:xfrm>
            <a:off x="998674" y="6135855"/>
            <a:ext cx="1019465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400" dirty="0"/>
          </a:p>
          <a:p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822288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559715-c855-41f8-8f39-d9f42f5dd37b" xsi:nil="true"/>
    <lcf76f155ced4ddcb4097134ff3c332f xmlns="fb9d577a-aeb7-4de7-a40d-87ecb8b0c84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A4E489C3A90794FA44D65DD79F1ABC6" ma:contentTypeVersion="18" ma:contentTypeDescription="新しいドキュメントを作成します。" ma:contentTypeScope="" ma:versionID="f41afc39ad77624dd4b084c0e14439c8">
  <xsd:schema xmlns:xsd="http://www.w3.org/2001/XMLSchema" xmlns:xs="http://www.w3.org/2001/XMLSchema" xmlns:p="http://schemas.microsoft.com/office/2006/metadata/properties" xmlns:ns2="fb9d577a-aeb7-4de7-a40d-87ecb8b0c844" xmlns:ns3="9a559715-c855-41f8-8f39-d9f42f5dd37b" targetNamespace="http://schemas.microsoft.com/office/2006/metadata/properties" ma:root="true" ma:fieldsID="fba6c6369663be018289b643f06a4b9d" ns2:_="" ns3:_="">
    <xsd:import namespace="fb9d577a-aeb7-4de7-a40d-87ecb8b0c844"/>
    <xsd:import namespace="9a559715-c855-41f8-8f39-d9f42f5dd3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9d577a-aeb7-4de7-a40d-87ecb8b0c8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f2924b8f-bd25-4878-952c-34a7d6dbde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559715-c855-41f8-8f39-d9f42f5dd37b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1b6752d-7cdf-412b-88ad-6d768d364559}" ma:internalName="TaxCatchAll" ma:showField="CatchAllData" ma:web="9a559715-c855-41f8-8f39-d9f42f5dd3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D8563C-71B1-48E6-A3A2-D925773D9A3A}">
  <ds:schemaRefs>
    <ds:schemaRef ds:uri="http://schemas.microsoft.com/office/2006/metadata/properties"/>
    <ds:schemaRef ds:uri="http://schemas.microsoft.com/office/infopath/2007/PartnerControls"/>
    <ds:schemaRef ds:uri="9a559715-c855-41f8-8f39-d9f42f5dd37b"/>
    <ds:schemaRef ds:uri="fb9d577a-aeb7-4de7-a40d-87ecb8b0c844"/>
  </ds:schemaRefs>
</ds:datastoreItem>
</file>

<file path=customXml/itemProps2.xml><?xml version="1.0" encoding="utf-8"?>
<ds:datastoreItem xmlns:ds="http://schemas.openxmlformats.org/officeDocument/2006/customXml" ds:itemID="{E8310691-61BE-483B-8F1C-A43DA4177A51}"/>
</file>

<file path=customXml/itemProps3.xml><?xml version="1.0" encoding="utf-8"?>
<ds:datastoreItem xmlns:ds="http://schemas.openxmlformats.org/officeDocument/2006/customXml" ds:itemID="{28893934-6649-46DB-AA57-DD53DA8C3D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566</Words>
  <Application>Microsoft Office PowerPoint</Application>
  <PresentationFormat>ワイド画面</PresentationFormat>
  <Paragraphs>62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游ゴシック</vt:lpstr>
      <vt:lpstr>游ゴシック Light</vt:lpstr>
      <vt:lpstr>游明朝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鹿島 淳</dc:creator>
  <cp:lastModifiedBy>田﨑 大介</cp:lastModifiedBy>
  <cp:revision>5</cp:revision>
  <dcterms:created xsi:type="dcterms:W3CDTF">2023-03-17T02:51:35Z</dcterms:created>
  <dcterms:modified xsi:type="dcterms:W3CDTF">2023-12-21T04:06:21Z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0x0101007A4E489C3A90794FA44D65DD79F1ABC6</vt:lpwstr>
  </property>
  <property fmtid="{D5CDD505-2E9C-101B-9397-08002B2CF9AE}" pid="3" name="MediaServiceImageTags">
    <vt:lpwstr/>
  </property>
</Properties>
</file>